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aleway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bold.fntdata"/><Relationship Id="rId25" Type="http://schemas.openxmlformats.org/officeDocument/2006/relationships/font" Target="fonts/Raleway-regular.fntdata"/><Relationship Id="rId28" Type="http://schemas.openxmlformats.org/officeDocument/2006/relationships/font" Target="fonts/Raleway-boldItalic.fntdata"/><Relationship Id="rId27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46ee7dff8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46ee7dff8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cdccb69f31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cdccb69f31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51622d5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51622d5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51622d55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51622d55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d9c67055b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d9c67055b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46ee7dff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46ee7dff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d9c67055b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d9c67055b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d9c67055b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d9c67055b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d9c67055b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d9c67055b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cdccb69f31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cdccb69f3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cdccb69f31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cdccb69f3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d9c67055b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d9c67055b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51d9165c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51d9165c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d9c67055b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d9c67055b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5430e6bdd_5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5430e6bdd_5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51e213838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51e213838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11.png"/><Relationship Id="rId5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hyperlink" Target="https://xd.adobe.com/view/d1401480-d32d-4d7c-b266-fc9b4a61290b-8413/screen/362e74a7-99ca-4a8b-8081-8d623aa8640d" TargetMode="External"/><Relationship Id="rId5" Type="http://schemas.openxmlformats.org/officeDocument/2006/relationships/image" Target="../media/image8.png"/><Relationship Id="rId6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/>
          <p:nvPr>
            <p:ph type="ctrTitle"/>
          </p:nvPr>
        </p:nvSpPr>
        <p:spPr>
          <a:xfrm>
            <a:off x="832425" y="1399750"/>
            <a:ext cx="54177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WeCook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Cooking. Connected.</a:t>
            </a:r>
            <a:endParaRPr/>
          </a:p>
        </p:txBody>
      </p:sp>
      <p:sp>
        <p:nvSpPr>
          <p:cNvPr id="136" name="Google Shape;136;p17"/>
          <p:cNvSpPr txBox="1"/>
          <p:nvPr>
            <p:ph idx="1" type="subTitle"/>
          </p:nvPr>
        </p:nvSpPr>
        <p:spPr>
          <a:xfrm>
            <a:off x="832425" y="2999050"/>
            <a:ext cx="44634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04: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Avani Choudhary (Lead Designer)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Alessandro D’Urso (Architecture Lead)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Daniel Moran (Scrum Master &amp; Planning Lead)</a:t>
            </a:r>
            <a:endParaRPr/>
          </a:p>
        </p:txBody>
      </p:sp>
      <p:pic>
        <p:nvPicPr>
          <p:cNvPr id="137" name="Google Shape;13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Diagram</a:t>
            </a:r>
            <a:endParaRPr sz="3000"/>
          </a:p>
        </p:txBody>
      </p:sp>
      <p:pic>
        <p:nvPicPr>
          <p:cNvPr id="205" name="Google Shape;20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1975" y="576325"/>
            <a:ext cx="4355150" cy="445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600" y="44571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Patterns</a:t>
            </a:r>
            <a:endParaRPr/>
          </a:p>
        </p:txBody>
      </p:sp>
      <p:pic>
        <p:nvPicPr>
          <p:cNvPr id="212" name="Google Shape;21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“Factory” Method</a:t>
            </a:r>
            <a:endParaRPr/>
          </a:p>
        </p:txBody>
      </p:sp>
      <p:sp>
        <p:nvSpPr>
          <p:cNvPr id="218" name="Google Shape;218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Designing interfaces to instantiate later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Larger parent classes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Sub-classes will inherit parent interface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Example: Public v. Private Cookbooks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Cookbook parent class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1000"/>
              </a:spcAft>
              <a:buSzPts val="1100"/>
              <a:buChar char="◆"/>
            </a:pPr>
            <a:r>
              <a:rPr lang="en"/>
              <a:t>Public and Private are inheriting child classes</a:t>
            </a:r>
            <a:endParaRPr/>
          </a:p>
        </p:txBody>
      </p:sp>
      <p:pic>
        <p:nvPicPr>
          <p:cNvPr id="219" name="Google Shape;21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1450" y="719717"/>
            <a:ext cx="2105025" cy="20517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4850" y="2771450"/>
            <a:ext cx="1958226" cy="142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“Command” Pattern</a:t>
            </a:r>
            <a:endParaRPr/>
          </a:p>
        </p:txBody>
      </p:sp>
      <p:sp>
        <p:nvSpPr>
          <p:cNvPr id="227" name="Google Shape;227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Parameterization of requests into objects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Object contains all information about the request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Example: Updating a Cookbook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Requests are then passed as method arguments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Allows for delaying or </a:t>
            </a:r>
            <a:r>
              <a:rPr lang="en"/>
              <a:t>queuing</a:t>
            </a:r>
            <a:r>
              <a:rPr lang="en"/>
              <a:t> user requests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Adds support for “undoing” requests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8" name="Google Shape;22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Frameworks</a:t>
            </a:r>
            <a:endParaRPr/>
          </a:p>
        </p:txBody>
      </p:sp>
      <p:pic>
        <p:nvPicPr>
          <p:cNvPr id="234" name="Google Shape;23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Node.js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◆"/>
            </a:pPr>
            <a:r>
              <a:rPr i="1" lang="en"/>
              <a:t>“Node.js is an open-source, cross-platform, back-end JavaScript runtime environment that runs on the V8 engine and executes JavaScript code outside a web browser. Node.js lets developers use JavaScript to write command line tools and for server-side scripting—running scripts server-side to produce dynamic web page content before the page is sent to the user's web browser.” </a:t>
            </a:r>
            <a:r>
              <a:rPr lang="en"/>
              <a:t>(Wikipedia)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Apache Cordova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1000"/>
              </a:spcAft>
              <a:buSzPts val="1100"/>
              <a:buChar char="◆"/>
            </a:pPr>
            <a:r>
              <a:rPr lang="en"/>
              <a:t>Apache Cordova is an open-source mobile development framework. It allows for the use of HTML5, CSS3, and JavaScript for cross-platform development. Applications execute within wrappers targeted to each platform (iOS, Android, Web-Browser).</a:t>
            </a:r>
            <a:endParaRPr/>
          </a:p>
        </p:txBody>
      </p:sp>
      <p:sp>
        <p:nvSpPr>
          <p:cNvPr id="240" name="Google Shape;240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in the oven already?</a:t>
            </a:r>
            <a:endParaRPr sz="3000"/>
          </a:p>
        </p:txBody>
      </p:sp>
      <p:pic>
        <p:nvPicPr>
          <p:cNvPr id="241" name="Google Shape;24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2425" y="713875"/>
            <a:ext cx="1416998" cy="86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9400" y="659650"/>
            <a:ext cx="867550" cy="975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2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Mock-Ups</a:t>
            </a:r>
            <a:endParaRPr/>
          </a:p>
        </p:txBody>
      </p:sp>
      <p:pic>
        <p:nvPicPr>
          <p:cNvPr id="249" name="Google Shape;24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3"/>
          <p:cNvSpPr txBox="1"/>
          <p:nvPr/>
        </p:nvSpPr>
        <p:spPr>
          <a:xfrm>
            <a:off x="217425" y="4459400"/>
            <a:ext cx="5708700" cy="9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https://xd.adobe.com/view/d1401480-d32d-4d7c-b266-fc9b4a61290b-8413/screen/362e74a7-99ca-4a8b-8081-8d623aa8640d</a:t>
            </a:r>
            <a:endParaRPr sz="1200">
              <a:solidFill>
                <a:schemeClr val="accent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highlight>
                <a:srgbClr val="FFFFFF"/>
              </a:highlight>
            </a:endParaRPr>
          </a:p>
        </p:txBody>
      </p:sp>
      <p:pic>
        <p:nvPicPr>
          <p:cNvPr id="256" name="Google Shape;256;p33"/>
          <p:cNvPicPr preferRelativeResize="0"/>
          <p:nvPr/>
        </p:nvPicPr>
        <p:blipFill rotWithShape="1">
          <a:blip r:embed="rId5">
            <a:alphaModFix/>
          </a:blip>
          <a:srcRect b="12350" l="32618" r="30830" t="15799"/>
          <a:stretch/>
        </p:blipFill>
        <p:spPr>
          <a:xfrm>
            <a:off x="1568400" y="-76200"/>
            <a:ext cx="3224151" cy="4753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3"/>
          <p:cNvPicPr preferRelativeResize="0"/>
          <p:nvPr/>
        </p:nvPicPr>
        <p:blipFill rotWithShape="1">
          <a:blip r:embed="rId6">
            <a:alphaModFix/>
          </a:blip>
          <a:srcRect b="12890" l="34763" r="31275" t="15538"/>
          <a:stretch/>
        </p:blipFill>
        <p:spPr>
          <a:xfrm>
            <a:off x="4567725" y="-76200"/>
            <a:ext cx="3007882" cy="4753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4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pic>
        <p:nvPicPr>
          <p:cNvPr id="263" name="Google Shape;26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Repository</a:t>
            </a:r>
            <a:endParaRPr/>
          </a:p>
        </p:txBody>
      </p:sp>
      <p:sp>
        <p:nvSpPr>
          <p:cNvPr id="269" name="Google Shape;269;p35"/>
          <p:cNvSpPr txBox="1"/>
          <p:nvPr>
            <p:ph idx="1" type="body"/>
          </p:nvPr>
        </p:nvSpPr>
        <p:spPr>
          <a:xfrm>
            <a:off x="772175" y="25717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200">
                <a:solidFill>
                  <a:schemeClr val="accent5"/>
                </a:solidFill>
              </a:rPr>
              <a:t>https://github.com/DanielM-CSCMiami/CSC431-FinalProj</a:t>
            </a:r>
            <a:endParaRPr b="1" sz="2200">
              <a:solidFill>
                <a:schemeClr val="accent5"/>
              </a:solidFill>
            </a:endParaRPr>
          </a:p>
        </p:txBody>
      </p:sp>
      <p:pic>
        <p:nvPicPr>
          <p:cNvPr id="270" name="Google Shape;27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925" y="4348650"/>
            <a:ext cx="632451" cy="632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WeCook?</a:t>
            </a:r>
            <a:endParaRPr sz="3000"/>
          </a:p>
        </p:txBody>
      </p:sp>
      <p:sp>
        <p:nvSpPr>
          <p:cNvPr id="143" name="Google Shape;143;p18"/>
          <p:cNvSpPr txBox="1"/>
          <p:nvPr>
            <p:ph idx="2" type="body"/>
          </p:nvPr>
        </p:nvSpPr>
        <p:spPr>
          <a:xfrm>
            <a:off x="5161075" y="649500"/>
            <a:ext cx="3374400" cy="3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WeCook. 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A Social Media platform for the college student, Grandmother, and experienced Chef alike.</a:t>
            </a:r>
            <a:endParaRPr b="1" sz="16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WeCook provides one, consolidated platform to share, discuss, and improve recipes.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>
            <p:ph idx="4294967295" type="body"/>
          </p:nvPr>
        </p:nvSpPr>
        <p:spPr>
          <a:xfrm>
            <a:off x="5174225" y="1144600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Why WeCook?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amateur cooks and college students can find reliable and easy to access recipes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more experienced can share their knowledge and give input to other posters, while discovering new tricks along the way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families can preserve their generational recipes and still keep them private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19"/>
          <p:cNvPicPr preferRelativeResize="0"/>
          <p:nvPr/>
        </p:nvPicPr>
        <p:blipFill>
          <a:blip r:embed="rId3">
            <a:alphaModFix amt="77000"/>
          </a:blip>
          <a:stretch>
            <a:fillRect/>
          </a:stretch>
        </p:blipFill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9"/>
          <p:cNvSpPr txBox="1"/>
          <p:nvPr>
            <p:ph idx="4294967295" type="title"/>
          </p:nvPr>
        </p:nvSpPr>
        <p:spPr>
          <a:xfrm>
            <a:off x="752750" y="129430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Why our Platform?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152" name="Google Shape;152;p19"/>
          <p:cNvSpPr/>
          <p:nvPr/>
        </p:nvSpPr>
        <p:spPr>
          <a:xfrm>
            <a:off x="843425" y="1195825"/>
            <a:ext cx="725400" cy="45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Overview</a:t>
            </a:r>
            <a:endParaRPr/>
          </a:p>
        </p:txBody>
      </p:sp>
      <p:pic>
        <p:nvPicPr>
          <p:cNvPr id="159" name="Google Shape;15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700">
                <a:solidFill>
                  <a:schemeClr val="lt1"/>
                </a:solidFill>
              </a:rPr>
              <a:t>1</a:t>
            </a:r>
            <a:endParaRPr b="1" sz="700">
              <a:solidFill>
                <a:schemeClr val="lt1"/>
              </a:solidFill>
            </a:endParaRPr>
          </a:p>
        </p:txBody>
      </p:sp>
      <p:sp>
        <p:nvSpPr>
          <p:cNvPr id="165" name="Google Shape;165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Recipe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3000"/>
          </a:p>
        </p:txBody>
      </p:sp>
      <p:sp>
        <p:nvSpPr>
          <p:cNvPr id="166" name="Google Shape;166;p21"/>
          <p:cNvSpPr txBox="1"/>
          <p:nvPr>
            <p:ph idx="1" type="subTitle"/>
          </p:nvPr>
        </p:nvSpPr>
        <p:spPr>
          <a:xfrm>
            <a:off x="730000" y="2370700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i="1" lang="en" sz="1300"/>
              <a:t>How are we cooking up WeCook?</a:t>
            </a:r>
            <a:endParaRPr i="1" sz="1300"/>
          </a:p>
        </p:txBody>
      </p:sp>
      <p:pic>
        <p:nvPicPr>
          <p:cNvPr id="167" name="Google Shape;16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 txBox="1"/>
          <p:nvPr/>
        </p:nvSpPr>
        <p:spPr>
          <a:xfrm>
            <a:off x="4747025" y="192875"/>
            <a:ext cx="4261500" cy="42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system is composed of a database, account settings, user messaging, and cookbook functions (creating, editing, publishing)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database will use Amazon Web Services, (AWS)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particularly, Amazon Aurora, as it is compatible with MySQL (as per requirements).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database will consist of tables for Public/Private Cookbooks, and User account information.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Cookbooks will store recipes as substructures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Messages will be encrypted end-to-end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All Cookbook, Account, and Setting edits will be  kept synchronized between server and client at all times.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2"/>
          <p:cNvSpPr txBox="1"/>
          <p:nvPr>
            <p:ph type="title"/>
          </p:nvPr>
        </p:nvSpPr>
        <p:spPr>
          <a:xfrm>
            <a:off x="72495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Diagram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74" name="Google Shape;174;p22"/>
          <p:cNvSpPr txBox="1"/>
          <p:nvPr>
            <p:ph idx="1" type="subTitle"/>
          </p:nvPr>
        </p:nvSpPr>
        <p:spPr>
          <a:xfrm>
            <a:off x="724950" y="2405725"/>
            <a:ext cx="30684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/>
              <a:t>More lines than your measuring cup!</a:t>
            </a:r>
            <a:endParaRPr i="1" sz="13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13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13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13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13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i="1" lang="en" sz="1300"/>
              <a:t>Actors: The User, API, Database, and Authentication server</a:t>
            </a:r>
            <a:endParaRPr i="1" sz="1300"/>
          </a:p>
        </p:txBody>
      </p:sp>
      <p:pic>
        <p:nvPicPr>
          <p:cNvPr id="175" name="Google Shape;17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0925" y="1928550"/>
            <a:ext cx="3994750" cy="2949351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2"/>
          <p:cNvSpPr txBox="1"/>
          <p:nvPr/>
        </p:nvSpPr>
        <p:spPr>
          <a:xfrm>
            <a:off x="4697550" y="173850"/>
            <a:ext cx="42615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Lato"/>
              <a:buChar char="●"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The </a:t>
            </a:r>
            <a:r>
              <a:rPr b="1" lang="en" sz="1100">
                <a:latin typeface="Lato"/>
                <a:ea typeface="Lato"/>
                <a:cs typeface="Lato"/>
                <a:sym typeface="Lato"/>
              </a:rPr>
              <a:t>User </a:t>
            </a:r>
            <a:r>
              <a:rPr lang="en" sz="1100">
                <a:latin typeface="Lato"/>
                <a:ea typeface="Lato"/>
                <a:cs typeface="Lato"/>
                <a:sym typeface="Lato"/>
              </a:rPr>
              <a:t>can interact with the main functions of the application</a:t>
            </a:r>
            <a:endParaRPr sz="1100"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Lato"/>
              <a:buChar char="●"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The </a:t>
            </a:r>
            <a:r>
              <a:rPr b="1" lang="en" sz="1100">
                <a:latin typeface="Lato"/>
                <a:ea typeface="Lato"/>
                <a:cs typeface="Lato"/>
                <a:sym typeface="Lato"/>
              </a:rPr>
              <a:t>API </a:t>
            </a:r>
            <a:r>
              <a:rPr lang="en" sz="1100">
                <a:latin typeface="Lato"/>
                <a:ea typeface="Lato"/>
                <a:cs typeface="Lato"/>
                <a:sym typeface="Lato"/>
              </a:rPr>
              <a:t>receives</a:t>
            </a:r>
            <a:r>
              <a:rPr lang="en" sz="1100">
                <a:latin typeface="Lato"/>
                <a:ea typeface="Lato"/>
                <a:cs typeface="Lato"/>
                <a:sym typeface="Lato"/>
              </a:rPr>
              <a:t> data requests from app functions, and queries the database.</a:t>
            </a:r>
            <a:endParaRPr sz="1100"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Lato"/>
              <a:buChar char="●"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The </a:t>
            </a:r>
            <a:r>
              <a:rPr b="1" lang="en" sz="1100">
                <a:latin typeface="Lato"/>
                <a:ea typeface="Lato"/>
                <a:cs typeface="Lato"/>
                <a:sym typeface="Lato"/>
              </a:rPr>
              <a:t>Database </a:t>
            </a:r>
            <a:r>
              <a:rPr lang="en" sz="1100">
                <a:latin typeface="Lato"/>
                <a:ea typeface="Lato"/>
                <a:cs typeface="Lato"/>
                <a:sym typeface="Lato"/>
              </a:rPr>
              <a:t>receives</a:t>
            </a:r>
            <a:r>
              <a:rPr lang="en" sz="1100">
                <a:latin typeface="Lato"/>
                <a:ea typeface="Lato"/>
                <a:cs typeface="Lato"/>
                <a:sym typeface="Lato"/>
              </a:rPr>
              <a:t> queries from the API, and returns requested </a:t>
            </a:r>
            <a:r>
              <a:rPr lang="en" sz="1100">
                <a:latin typeface="Lato"/>
                <a:ea typeface="Lato"/>
                <a:cs typeface="Lato"/>
                <a:sym typeface="Lato"/>
              </a:rPr>
              <a:t>information</a:t>
            </a:r>
            <a:r>
              <a:rPr lang="en" sz="1100">
                <a:latin typeface="Lato"/>
                <a:ea typeface="Lato"/>
                <a:cs typeface="Lato"/>
                <a:sym typeface="Lato"/>
              </a:rPr>
              <a:t>.</a:t>
            </a:r>
            <a:endParaRPr sz="1100"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Lato"/>
              <a:buChar char="●"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The </a:t>
            </a:r>
            <a:r>
              <a:rPr b="1" lang="en" sz="1100">
                <a:latin typeface="Lato"/>
                <a:ea typeface="Lato"/>
                <a:cs typeface="Lato"/>
                <a:sym typeface="Lato"/>
              </a:rPr>
              <a:t>Authentication server</a:t>
            </a:r>
            <a:r>
              <a:rPr lang="en" sz="11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100">
                <a:latin typeface="Lato"/>
                <a:ea typeface="Lato"/>
                <a:cs typeface="Lato"/>
                <a:sym typeface="Lato"/>
              </a:rPr>
              <a:t>receives queries from signup/login functions, and returns if the user is valid or not.</a:t>
            </a:r>
            <a:endParaRPr sz="11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/>
          </a:p>
        </p:txBody>
      </p:sp>
      <p:pic>
        <p:nvPicPr>
          <p:cNvPr id="183" name="Google Shape;18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4"/>
          <p:cNvSpPr txBox="1"/>
          <p:nvPr>
            <p:ph type="title"/>
          </p:nvPr>
        </p:nvSpPr>
        <p:spPr>
          <a:xfrm>
            <a:off x="730000" y="1318650"/>
            <a:ext cx="3300900" cy="17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89" name="Google Shape;189;p24"/>
          <p:cNvSpPr txBox="1"/>
          <p:nvPr>
            <p:ph idx="1" type="subTitle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i="1" lang="en" sz="1300"/>
              <a:t>Client-Server … No, not that kind of server.</a:t>
            </a:r>
            <a:endParaRPr i="1" sz="1300"/>
          </a:p>
        </p:txBody>
      </p:sp>
      <p:pic>
        <p:nvPicPr>
          <p:cNvPr id="190" name="Google Shape;19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075" y="4476075"/>
            <a:ext cx="591401" cy="505026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4"/>
          <p:cNvSpPr txBox="1"/>
          <p:nvPr/>
        </p:nvSpPr>
        <p:spPr>
          <a:xfrm>
            <a:off x="4572000" y="1318650"/>
            <a:ext cx="42624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C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lient-server architecture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Cookbooks and Recipes stored in DB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Client retrieves from server for display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Changes made client-side will be pushed to server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Real time changes made through API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No middle tier between client and server besides the API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2" name="Google Shape;192;p24"/>
          <p:cNvPicPr preferRelativeResize="0"/>
          <p:nvPr/>
        </p:nvPicPr>
        <p:blipFill rotWithShape="1">
          <a:blip r:embed="rId4">
            <a:alphaModFix/>
          </a:blip>
          <a:srcRect b="0" l="0" r="0" t="21067"/>
          <a:stretch/>
        </p:blipFill>
        <p:spPr>
          <a:xfrm>
            <a:off x="5662775" y="3313926"/>
            <a:ext cx="2380400" cy="140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Sequence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Diagram</a:t>
            </a:r>
            <a:endParaRPr sz="3000"/>
          </a:p>
        </p:txBody>
      </p:sp>
      <p:pic>
        <p:nvPicPr>
          <p:cNvPr id="198" name="Google Shape;19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600" y="4457175"/>
            <a:ext cx="591401" cy="50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5"/>
          <p:cNvPicPr preferRelativeResize="0"/>
          <p:nvPr/>
        </p:nvPicPr>
        <p:blipFill rotWithShape="1">
          <a:blip r:embed="rId4">
            <a:alphaModFix/>
          </a:blip>
          <a:srcRect b="0" l="0" r="22893" t="0"/>
          <a:stretch/>
        </p:blipFill>
        <p:spPr>
          <a:xfrm>
            <a:off x="4085000" y="653325"/>
            <a:ext cx="4732326" cy="424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